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2" r:id="rId4"/>
    <p:sldId id="263" r:id="rId5"/>
    <p:sldId id="264" r:id="rId6"/>
    <p:sldId id="265" r:id="rId7"/>
    <p:sldId id="278" r:id="rId8"/>
    <p:sldId id="266" r:id="rId9"/>
    <p:sldId id="281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08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f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7" Type="http://schemas.openxmlformats.org/officeDocument/2006/relationships/image" Target="../media/image8.jpg"/><Relationship Id="rId2" Type="http://schemas.openxmlformats.org/officeDocument/2006/relationships/image" Target="../media/image5.jf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2.jf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f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fif"/><Relationship Id="rId2" Type="http://schemas.openxmlformats.org/officeDocument/2006/relationships/image" Target="../media/image14.jf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f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79362" y="435114"/>
            <a:ext cx="73502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>Algal Diversity In Habitat</a:t>
            </a:r>
            <a:endParaRPr lang="en-IN" sz="40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7200" y="5562600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Dr. </a:t>
            </a:r>
            <a:r>
              <a:rPr lang="en-US" sz="2400" b="1" dirty="0" err="1" smtClean="0">
                <a:solidFill>
                  <a:srgbClr val="FF0000"/>
                </a:solidFill>
              </a:rPr>
              <a:t>Trilok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</a:rPr>
              <a:t>Kumar</a:t>
            </a:r>
            <a:endParaRPr lang="en-IN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7200" y="6019800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7030A0"/>
                </a:solidFill>
              </a:rPr>
              <a:t>Assistant Professor</a:t>
            </a:r>
            <a:endParaRPr lang="en-IN" sz="2400" b="1" dirty="0">
              <a:solidFill>
                <a:srgbClr val="7030A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7200" y="6396335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7030A0"/>
                </a:solidFill>
              </a:rPr>
              <a:t>Govt. Digvijay Autonomous PG College, Rajnandgaon, C.G.</a:t>
            </a:r>
            <a:endParaRPr lang="en-IN" sz="2400" b="1" dirty="0">
              <a:solidFill>
                <a:srgbClr val="7030A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362" y="1696105"/>
            <a:ext cx="7655038" cy="4018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95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43200" y="76200"/>
            <a:ext cx="3581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>Algae</a:t>
            </a:r>
            <a:endParaRPr lang="en-IN" sz="40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1900535"/>
            <a:ext cx="358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Definition</a:t>
            </a:r>
            <a:endParaRPr lang="en-IN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2521803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Eukaryotic, Thallophytic, Photosynthetic, Avascular, </a:t>
            </a:r>
            <a:r>
              <a:rPr lang="en-US" sz="2400" b="1" dirty="0" err="1" smtClean="0"/>
              <a:t>Cryptogamus</a:t>
            </a:r>
            <a:r>
              <a:rPr lang="en-US" sz="2400" b="1" dirty="0"/>
              <a:t> </a:t>
            </a:r>
            <a:r>
              <a:rPr lang="en-US" sz="2400" b="1" dirty="0" smtClean="0"/>
              <a:t> plants are called Algae.</a:t>
            </a:r>
            <a:endParaRPr lang="en-IN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33400" y="773668"/>
            <a:ext cx="358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7030A0"/>
                </a:solidFill>
              </a:rPr>
              <a:t>Study of Algae - </a:t>
            </a:r>
            <a:r>
              <a:rPr lang="en-US" sz="2400" b="1" dirty="0" smtClean="0">
                <a:solidFill>
                  <a:srgbClr val="FF0000"/>
                </a:solidFill>
              </a:rPr>
              <a:t>Phycology</a:t>
            </a:r>
            <a:endParaRPr lang="en-IN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" y="5334000"/>
            <a:ext cx="822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Term Algae- Latin word. First used by </a:t>
            </a:r>
            <a:r>
              <a:rPr lang="en-US" sz="2400" b="1" dirty="0" smtClean="0">
                <a:solidFill>
                  <a:srgbClr val="FF0000"/>
                </a:solidFill>
              </a:rPr>
              <a:t>Linnaeus</a:t>
            </a:r>
            <a:r>
              <a:rPr lang="en-US" sz="2400" b="1" dirty="0" smtClean="0"/>
              <a:t> (1754) for  </a:t>
            </a:r>
          </a:p>
          <a:p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                                             Seaweed</a:t>
            </a:r>
            <a:r>
              <a:rPr lang="en-US" sz="2400" b="1" dirty="0" smtClean="0"/>
              <a:t>.</a:t>
            </a:r>
            <a:endParaRPr lang="en-IN" sz="24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3429000"/>
            <a:ext cx="2466975" cy="18478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725" y="3572072"/>
            <a:ext cx="2809875" cy="162877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671810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60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0"/>
            <a:ext cx="815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>Alga in Diversified Habitat</a:t>
            </a:r>
            <a:endParaRPr lang="en-IN" sz="40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400" y="707886"/>
            <a:ext cx="838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smtClean="0"/>
              <a:t>Mostly: Aquatic, found fresh water (Pond, Ditches, Rivers, Springs), marine water, moist rocks, other moist terrestrial habitats.</a:t>
            </a:r>
            <a:endParaRPr lang="en-IN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33400" y="2000071"/>
            <a:ext cx="8382000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smtClean="0"/>
              <a:t>Types of Habitat: On the basis of their +</a:t>
            </a:r>
            <a:r>
              <a:rPr lang="en-US" sz="2400" b="1" dirty="0" err="1" smtClean="0"/>
              <a:t>nce</a:t>
            </a:r>
            <a:r>
              <a:rPr lang="en-US" sz="2400" b="1" dirty="0" smtClean="0"/>
              <a:t> in different places:</a:t>
            </a:r>
          </a:p>
          <a:p>
            <a:pPr algn="just"/>
            <a:endParaRPr lang="en-US" sz="2400" b="1" dirty="0" smtClean="0"/>
          </a:p>
          <a:p>
            <a:pPr algn="just"/>
            <a:r>
              <a:rPr lang="en-US" sz="2400" b="1" dirty="0" smtClean="0"/>
              <a:t>Three types</a:t>
            </a:r>
            <a:endParaRPr lang="en-US" sz="2400" b="1" dirty="0"/>
          </a:p>
          <a:p>
            <a:pPr marL="457200" indent="-457200" algn="just">
              <a:buAutoNum type="arabicPeriod"/>
            </a:pPr>
            <a:r>
              <a:rPr lang="en-US" sz="2800" b="1" dirty="0" smtClean="0">
                <a:solidFill>
                  <a:srgbClr val="FF0000"/>
                </a:solidFill>
              </a:rPr>
              <a:t>Aquatic Habitat</a:t>
            </a:r>
          </a:p>
          <a:p>
            <a:pPr marL="457200" indent="-457200" algn="just">
              <a:buAutoNum type="arabicPeriod"/>
            </a:pPr>
            <a:endParaRPr lang="en-US" sz="2800" b="1" dirty="0">
              <a:solidFill>
                <a:srgbClr val="FF0000"/>
              </a:solidFill>
            </a:endParaRPr>
          </a:p>
          <a:p>
            <a:pPr marL="457200" indent="-457200" algn="just">
              <a:buAutoNum type="arabicPeriod"/>
            </a:pPr>
            <a:endParaRPr lang="en-US" sz="2800" b="1" dirty="0" smtClean="0">
              <a:solidFill>
                <a:srgbClr val="FF0000"/>
              </a:solidFill>
            </a:endParaRPr>
          </a:p>
          <a:p>
            <a:pPr marL="457200" indent="-457200" algn="just">
              <a:buAutoNum type="arabicPeriod"/>
            </a:pPr>
            <a:r>
              <a:rPr lang="en-US" sz="2800" b="1" dirty="0" smtClean="0">
                <a:solidFill>
                  <a:srgbClr val="FF0000"/>
                </a:solidFill>
              </a:rPr>
              <a:t>Terrestrial Habitat</a:t>
            </a:r>
          </a:p>
          <a:p>
            <a:pPr algn="just"/>
            <a:endParaRPr lang="en-US" sz="2800" b="1" dirty="0" smtClean="0">
              <a:solidFill>
                <a:srgbClr val="FF0000"/>
              </a:solidFill>
            </a:endParaRPr>
          </a:p>
          <a:p>
            <a:pPr marL="457200" indent="-457200" algn="just">
              <a:buAutoNum type="arabicPeriod"/>
            </a:pPr>
            <a:endParaRPr lang="en-US" sz="2800" b="1" dirty="0">
              <a:solidFill>
                <a:srgbClr val="FF0000"/>
              </a:solidFill>
            </a:endParaRPr>
          </a:p>
          <a:p>
            <a:pPr algn="just"/>
            <a:r>
              <a:rPr lang="en-US" sz="2800" b="1" dirty="0" smtClean="0">
                <a:solidFill>
                  <a:srgbClr val="FF0000"/>
                </a:solidFill>
              </a:rPr>
              <a:t>3. Special Habitat</a:t>
            </a:r>
            <a:endParaRPr lang="en-IN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888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3400" y="76200"/>
            <a:ext cx="83820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AutoNum type="arabicPeriod"/>
            </a:pPr>
            <a:r>
              <a:rPr lang="en-US" sz="2400" b="1" dirty="0" smtClean="0">
                <a:solidFill>
                  <a:srgbClr val="FF0000"/>
                </a:solidFill>
              </a:rPr>
              <a:t>Aquatic Habitat: </a:t>
            </a:r>
            <a:r>
              <a:rPr lang="en-US" sz="2400" b="1" dirty="0" smtClean="0"/>
              <a:t>On the basis of nature of water, Two types:</a:t>
            </a:r>
          </a:p>
          <a:p>
            <a:pPr algn="just"/>
            <a:endParaRPr lang="en-US" sz="2400" b="1" dirty="0"/>
          </a:p>
          <a:p>
            <a:pPr algn="just"/>
            <a:r>
              <a:rPr lang="en-US" sz="2400" b="1" dirty="0" smtClean="0">
                <a:solidFill>
                  <a:srgbClr val="C00000"/>
                </a:solidFill>
              </a:rPr>
              <a:t>(i) Fresh water algae: </a:t>
            </a:r>
            <a:r>
              <a:rPr lang="en-US" sz="2400" b="1" dirty="0" smtClean="0"/>
              <a:t>Found in fresh water like Pond, river, ditches, lake, springs etc.</a:t>
            </a:r>
          </a:p>
          <a:p>
            <a:pPr algn="just"/>
            <a:r>
              <a:rPr lang="en-US" sz="2400" b="1" dirty="0"/>
              <a:t>Members of </a:t>
            </a:r>
            <a:r>
              <a:rPr lang="en-US" sz="2400" b="1" dirty="0" err="1"/>
              <a:t>Chlorophyceae</a:t>
            </a:r>
            <a:r>
              <a:rPr lang="en-US" sz="2400" b="1" dirty="0"/>
              <a:t>, </a:t>
            </a:r>
            <a:r>
              <a:rPr lang="en-US" sz="2400" b="1" dirty="0" err="1"/>
              <a:t>Charophyceae</a:t>
            </a:r>
            <a:r>
              <a:rPr lang="en-US" sz="2400" b="1" dirty="0"/>
              <a:t>, </a:t>
            </a:r>
            <a:r>
              <a:rPr lang="en-US" sz="2400" b="1" dirty="0" err="1"/>
              <a:t>Cyanophyceae</a:t>
            </a:r>
            <a:r>
              <a:rPr lang="en-US" sz="2400" b="1" dirty="0"/>
              <a:t> &amp; </a:t>
            </a:r>
            <a:r>
              <a:rPr lang="en-US" sz="2400" b="1" dirty="0" err="1"/>
              <a:t>Xanthophyceae</a:t>
            </a:r>
            <a:r>
              <a:rPr lang="en-US" sz="2400" b="1" dirty="0" smtClean="0"/>
              <a:t>.</a:t>
            </a:r>
          </a:p>
          <a:p>
            <a:pPr algn="just"/>
            <a:r>
              <a:rPr lang="en-US" sz="2400" b="1" dirty="0" smtClean="0"/>
              <a:t> e.g</a:t>
            </a:r>
            <a:r>
              <a:rPr lang="en-US" sz="2400" b="1" i="1" dirty="0" smtClean="0"/>
              <a:t>. </a:t>
            </a:r>
            <a:r>
              <a:rPr lang="en-US" sz="2400" b="1" i="1" dirty="0" err="1" smtClean="0"/>
              <a:t>Volvox</a:t>
            </a:r>
            <a:r>
              <a:rPr lang="en-US" sz="2400" b="1" i="1" dirty="0" smtClean="0"/>
              <a:t>, </a:t>
            </a:r>
            <a:r>
              <a:rPr lang="en-US" sz="2400" b="1" i="1" dirty="0" err="1" smtClean="0"/>
              <a:t>Chara</a:t>
            </a:r>
            <a:r>
              <a:rPr lang="en-US" sz="2400" b="1" i="1" dirty="0" smtClean="0"/>
              <a:t> etc. </a:t>
            </a:r>
          </a:p>
          <a:p>
            <a:pPr algn="just"/>
            <a:endParaRPr lang="en-US" sz="2400" b="1" i="1" dirty="0"/>
          </a:p>
          <a:p>
            <a:pPr algn="just"/>
            <a:endParaRPr lang="en-US" sz="2400" b="1" i="1" dirty="0" smtClean="0"/>
          </a:p>
          <a:p>
            <a:pPr algn="just"/>
            <a:endParaRPr lang="en-US" sz="2400" b="1" i="1" dirty="0"/>
          </a:p>
          <a:p>
            <a:pPr algn="just"/>
            <a:r>
              <a:rPr lang="en-US" sz="2400" b="1" dirty="0" smtClean="0">
                <a:solidFill>
                  <a:srgbClr val="C00000"/>
                </a:solidFill>
              </a:rPr>
              <a:t>(ii) Marine algae: </a:t>
            </a:r>
            <a:r>
              <a:rPr lang="en-US" sz="2400" b="1" dirty="0" smtClean="0"/>
              <a:t>Found in sea water/ salty water.</a:t>
            </a:r>
          </a:p>
          <a:p>
            <a:pPr algn="just"/>
            <a:r>
              <a:rPr lang="en-US" sz="2400" b="1" dirty="0" smtClean="0"/>
              <a:t>Member of </a:t>
            </a:r>
            <a:r>
              <a:rPr lang="en-US" sz="2400" b="1" dirty="0" err="1" smtClean="0"/>
              <a:t>Phaeophyceae</a:t>
            </a:r>
            <a:r>
              <a:rPr lang="en-US" sz="2400" b="1" dirty="0" smtClean="0"/>
              <a:t> an </a:t>
            </a:r>
            <a:r>
              <a:rPr lang="en-US" sz="2400" b="1" dirty="0" err="1" smtClean="0"/>
              <a:t>Rhodophyceae</a:t>
            </a:r>
            <a:r>
              <a:rPr lang="en-US" sz="2400" b="1" dirty="0" smtClean="0"/>
              <a:t>.</a:t>
            </a:r>
          </a:p>
          <a:p>
            <a:pPr algn="just"/>
            <a:r>
              <a:rPr lang="en-US" sz="2400" b="1" dirty="0" smtClean="0"/>
              <a:t>e.g. </a:t>
            </a:r>
            <a:r>
              <a:rPr lang="en-US" sz="2400" b="1" i="1" dirty="0" err="1" smtClean="0"/>
              <a:t>Ectocarpus</a:t>
            </a:r>
            <a:r>
              <a:rPr lang="en-US" sz="2400" b="1" i="1" dirty="0" smtClean="0"/>
              <a:t>, </a:t>
            </a:r>
            <a:r>
              <a:rPr lang="en-US" sz="2400" b="1" i="1" dirty="0" err="1" smtClean="0"/>
              <a:t>Sargassum</a:t>
            </a:r>
            <a:r>
              <a:rPr lang="en-US" sz="2400" b="1" i="1" dirty="0" smtClean="0"/>
              <a:t>, </a:t>
            </a:r>
            <a:r>
              <a:rPr lang="en-US" sz="2400" b="1" i="1" dirty="0" err="1" smtClean="0"/>
              <a:t>Fucus</a:t>
            </a:r>
            <a:r>
              <a:rPr lang="en-US" sz="2400" b="1" i="1" dirty="0" smtClean="0"/>
              <a:t>, </a:t>
            </a:r>
            <a:r>
              <a:rPr lang="en-US" sz="2400" b="1" i="1" dirty="0" err="1" smtClean="0"/>
              <a:t>Laminaria</a:t>
            </a:r>
            <a:r>
              <a:rPr lang="en-US" sz="2400" b="1" i="1" dirty="0" smtClean="0"/>
              <a:t> </a:t>
            </a:r>
            <a:r>
              <a:rPr lang="en-US" sz="2400" b="1" dirty="0" smtClean="0"/>
              <a:t>etc.</a:t>
            </a:r>
            <a:endParaRPr lang="en-US" sz="24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3450" y="1967345"/>
            <a:ext cx="2352675" cy="19431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057400"/>
            <a:ext cx="2809875" cy="16287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4876800"/>
            <a:ext cx="2466975" cy="18478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79"/>
          <a:stretch/>
        </p:blipFill>
        <p:spPr>
          <a:xfrm>
            <a:off x="630798" y="4862944"/>
            <a:ext cx="1426601" cy="186170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534" b="52490"/>
          <a:stretch/>
        </p:blipFill>
        <p:spPr>
          <a:xfrm>
            <a:off x="7246364" y="4037932"/>
            <a:ext cx="1669036" cy="268671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4876800"/>
            <a:ext cx="2470388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124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3400" y="76200"/>
            <a:ext cx="8382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smtClean="0">
                <a:solidFill>
                  <a:srgbClr val="C00000"/>
                </a:solidFill>
              </a:rPr>
              <a:t>2. Terrestrial Habitat:</a:t>
            </a:r>
          </a:p>
          <a:p>
            <a:pPr algn="just"/>
            <a:endParaRPr lang="en-US" sz="2400" b="1" dirty="0" smtClean="0">
              <a:solidFill>
                <a:srgbClr val="C00000"/>
              </a:solidFill>
            </a:endParaRPr>
          </a:p>
          <a:p>
            <a:pPr algn="just"/>
            <a:r>
              <a:rPr lang="en-US" sz="2400" b="1" dirty="0" smtClean="0"/>
              <a:t>Some algae are found on moist and water logged soil.</a:t>
            </a:r>
          </a:p>
          <a:p>
            <a:pPr algn="just"/>
            <a:endParaRPr lang="en-US" sz="2400" b="1" dirty="0" smtClean="0"/>
          </a:p>
          <a:p>
            <a:pPr algn="just"/>
            <a:r>
              <a:rPr lang="en-US" sz="2400" b="1" dirty="0" smtClean="0"/>
              <a:t>These algae are called: </a:t>
            </a:r>
            <a:r>
              <a:rPr lang="en-US" sz="2400" b="1" dirty="0" err="1" smtClean="0"/>
              <a:t>Edaphophytes</a:t>
            </a:r>
            <a:r>
              <a:rPr lang="en-US" sz="2400" b="1" dirty="0" smtClean="0"/>
              <a:t>.</a:t>
            </a:r>
          </a:p>
          <a:p>
            <a:pPr algn="just"/>
            <a:endParaRPr lang="en-US" sz="2400" b="1" dirty="0" smtClean="0"/>
          </a:p>
          <a:p>
            <a:pPr algn="just"/>
            <a:r>
              <a:rPr lang="en-US" sz="2400" b="1" dirty="0" smtClean="0"/>
              <a:t>e.g.      +</a:t>
            </a:r>
            <a:r>
              <a:rPr lang="en-US" sz="2400" b="1" dirty="0" err="1" smtClean="0"/>
              <a:t>nt</a:t>
            </a:r>
            <a:r>
              <a:rPr lang="en-US" sz="2400" b="1" dirty="0" smtClean="0"/>
              <a:t> in moist soil: </a:t>
            </a:r>
            <a:r>
              <a:rPr lang="en-US" sz="2400" b="1" i="1" dirty="0" err="1" smtClean="0"/>
              <a:t>Vaucheria</a:t>
            </a:r>
            <a:r>
              <a:rPr lang="en-US" sz="2400" b="1" i="1" dirty="0" smtClean="0"/>
              <a:t>, </a:t>
            </a:r>
            <a:r>
              <a:rPr lang="en-US" sz="2400" b="1" i="1" dirty="0" err="1" smtClean="0"/>
              <a:t>Botrydium</a:t>
            </a:r>
            <a:r>
              <a:rPr lang="en-US" sz="2400" b="1" i="1" dirty="0" smtClean="0"/>
              <a:t> </a:t>
            </a:r>
            <a:r>
              <a:rPr lang="en-US" sz="2400" b="1" dirty="0" smtClean="0"/>
              <a:t>etc.</a:t>
            </a:r>
          </a:p>
          <a:p>
            <a:pPr algn="just"/>
            <a:endParaRPr lang="en-US" sz="2400" b="1" dirty="0" smtClean="0"/>
          </a:p>
          <a:p>
            <a:pPr algn="just"/>
            <a:r>
              <a:rPr lang="en-US" sz="2400" b="1" dirty="0" smtClean="0"/>
              <a:t>	+</a:t>
            </a:r>
            <a:r>
              <a:rPr lang="en-US" sz="2400" b="1" dirty="0" err="1" smtClean="0"/>
              <a:t>nt</a:t>
            </a:r>
            <a:r>
              <a:rPr lang="en-US" sz="2400" b="1" dirty="0" smtClean="0"/>
              <a:t> in moist acidic soil: </a:t>
            </a:r>
            <a:r>
              <a:rPr lang="en-US" sz="2400" b="1" i="1" dirty="0" err="1" smtClean="0"/>
              <a:t>Frischiella</a:t>
            </a:r>
            <a:endParaRPr lang="en-US" sz="2400" b="1" i="1" dirty="0" smtClean="0"/>
          </a:p>
          <a:p>
            <a:pPr algn="just"/>
            <a:endParaRPr lang="en-US" sz="2400" b="1" dirty="0" smtClean="0"/>
          </a:p>
          <a:p>
            <a:pPr algn="just"/>
            <a:r>
              <a:rPr lang="en-US" sz="2400" b="1" dirty="0" smtClean="0"/>
              <a:t>	</a:t>
            </a:r>
          </a:p>
          <a:p>
            <a:pPr algn="just"/>
            <a:r>
              <a:rPr lang="en-US" sz="2400" b="1" dirty="0" smtClean="0"/>
              <a:t>+</a:t>
            </a:r>
            <a:r>
              <a:rPr lang="en-US" sz="2400" b="1" dirty="0" err="1" smtClean="0"/>
              <a:t>nt</a:t>
            </a:r>
            <a:r>
              <a:rPr lang="en-US" sz="2400" b="1" dirty="0" smtClean="0"/>
              <a:t> in moist alkaline soil: </a:t>
            </a:r>
            <a:r>
              <a:rPr lang="en-US" sz="2400" b="1" i="1" dirty="0" err="1" smtClean="0"/>
              <a:t>Oscillatoria</a:t>
            </a:r>
            <a:r>
              <a:rPr lang="en-US" sz="2400" b="1" i="1" dirty="0" smtClean="0"/>
              <a:t>, </a:t>
            </a:r>
            <a:r>
              <a:rPr lang="en-US" sz="2400" b="1" i="1" dirty="0" err="1" smtClean="0"/>
              <a:t>Nostoc</a:t>
            </a:r>
            <a:r>
              <a:rPr lang="en-US" sz="2400" b="1" i="1" dirty="0" smtClean="0"/>
              <a:t> </a:t>
            </a:r>
            <a:r>
              <a:rPr lang="en-US" sz="2400" b="1" dirty="0" smtClean="0"/>
              <a:t>etc.</a:t>
            </a:r>
            <a:endParaRPr lang="en-US" sz="24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4648200"/>
            <a:ext cx="4226073" cy="186182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2209800"/>
            <a:ext cx="2133600" cy="142101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91110" y="3630811"/>
            <a:ext cx="1172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 smtClean="0"/>
              <a:t>Botrydium</a:t>
            </a:r>
            <a:endParaRPr lang="en-IN" i="1" dirty="0"/>
          </a:p>
        </p:txBody>
      </p:sp>
      <p:sp>
        <p:nvSpPr>
          <p:cNvPr id="6" name="TextBox 5"/>
          <p:cNvSpPr txBox="1"/>
          <p:nvPr/>
        </p:nvSpPr>
        <p:spPr>
          <a:xfrm>
            <a:off x="2971800" y="6488668"/>
            <a:ext cx="1273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err="1"/>
              <a:t>Oscillatoria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165059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3400" y="76200"/>
            <a:ext cx="83820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>
                <a:solidFill>
                  <a:srgbClr val="C00000"/>
                </a:solidFill>
              </a:rPr>
              <a:t>3</a:t>
            </a:r>
            <a:r>
              <a:rPr lang="en-US" sz="2400" b="1" dirty="0" smtClean="0">
                <a:solidFill>
                  <a:srgbClr val="C00000"/>
                </a:solidFill>
              </a:rPr>
              <a:t>. Special Habitat:</a:t>
            </a:r>
          </a:p>
          <a:p>
            <a:pPr algn="just"/>
            <a:endParaRPr lang="en-US" sz="2400" b="1" dirty="0"/>
          </a:p>
          <a:p>
            <a:pPr algn="just"/>
            <a:r>
              <a:rPr lang="en-US" sz="2400" b="1" dirty="0" smtClean="0"/>
              <a:t>Some algae are found on special habitat.</a:t>
            </a:r>
          </a:p>
          <a:p>
            <a:pPr algn="just"/>
            <a:r>
              <a:rPr lang="en-US" sz="2400" b="1" dirty="0" smtClean="0">
                <a:solidFill>
                  <a:srgbClr val="C00000"/>
                </a:solidFill>
              </a:rPr>
              <a:t>(i) Epiphytic algae: </a:t>
            </a:r>
            <a:r>
              <a:rPr lang="en-US" sz="2400" b="1" dirty="0" smtClean="0"/>
              <a:t>Found on other plant species.</a:t>
            </a:r>
          </a:p>
          <a:p>
            <a:pPr algn="just"/>
            <a:r>
              <a:rPr lang="en-US" sz="2400" b="1" dirty="0" smtClean="0"/>
              <a:t>		        e.g. </a:t>
            </a:r>
            <a:r>
              <a:rPr lang="en-US" sz="2400" b="1" i="1" dirty="0" err="1" smtClean="0"/>
              <a:t>Ulotrix</a:t>
            </a:r>
            <a:r>
              <a:rPr lang="en-US" sz="2400" b="1" i="1" dirty="0" smtClean="0"/>
              <a:t>, </a:t>
            </a:r>
            <a:r>
              <a:rPr lang="en-US" sz="2400" b="1" i="1" dirty="0" err="1" smtClean="0"/>
              <a:t>Oedogonium</a:t>
            </a:r>
            <a:r>
              <a:rPr lang="en-US" sz="2400" b="1" i="1" dirty="0" smtClean="0"/>
              <a:t> </a:t>
            </a:r>
            <a:r>
              <a:rPr lang="en-US" sz="2400" b="1" dirty="0" smtClean="0"/>
              <a:t>etc.</a:t>
            </a:r>
          </a:p>
          <a:p>
            <a:pPr algn="just"/>
            <a:r>
              <a:rPr lang="en-US" sz="2400" b="1" dirty="0" smtClean="0">
                <a:solidFill>
                  <a:srgbClr val="C00000"/>
                </a:solidFill>
              </a:rPr>
              <a:t>(ii) Symbiotic algae: </a:t>
            </a:r>
            <a:r>
              <a:rPr lang="en-US" sz="2400" b="1" dirty="0" smtClean="0"/>
              <a:t>Some algae Shows symbiotic relationship with others</a:t>
            </a:r>
          </a:p>
          <a:p>
            <a:pPr algn="just"/>
            <a:r>
              <a:rPr lang="en-US" sz="2400" b="1" dirty="0" smtClean="0"/>
              <a:t>e.g. Lichen: Association of Algae &amp; Fungi.</a:t>
            </a:r>
          </a:p>
          <a:p>
            <a:pPr algn="just"/>
            <a:endParaRPr lang="en-US" sz="2400" b="1" dirty="0"/>
          </a:p>
          <a:p>
            <a:pPr algn="just"/>
            <a:endParaRPr lang="en-US" sz="2400" b="1" dirty="0" smtClean="0"/>
          </a:p>
          <a:p>
            <a:pPr algn="just"/>
            <a:r>
              <a:rPr lang="en-US" sz="2400" b="1" dirty="0"/>
              <a:t> </a:t>
            </a:r>
            <a:r>
              <a:rPr lang="en-US" sz="2400" b="1" dirty="0" smtClean="0"/>
              <a:t>       </a:t>
            </a:r>
            <a:r>
              <a:rPr lang="en-US" sz="2400" b="1" i="1" dirty="0" err="1" smtClean="0"/>
              <a:t>Nostoc</a:t>
            </a:r>
            <a:r>
              <a:rPr lang="en-US" sz="2400" b="1" dirty="0" smtClean="0"/>
              <a:t> &amp; </a:t>
            </a:r>
            <a:r>
              <a:rPr lang="en-US" sz="2400" b="1" i="1" dirty="0" smtClean="0"/>
              <a:t>Anabaena</a:t>
            </a:r>
            <a:r>
              <a:rPr lang="en-US" sz="2400" b="1" dirty="0" smtClean="0"/>
              <a:t> with </a:t>
            </a:r>
            <a:r>
              <a:rPr lang="en-US" sz="2400" b="1" i="1" dirty="0" err="1" smtClean="0"/>
              <a:t>Cycas</a:t>
            </a:r>
            <a:r>
              <a:rPr lang="en-US" sz="2400" b="1" dirty="0" smtClean="0"/>
              <a:t> coralloid roots.</a:t>
            </a:r>
          </a:p>
          <a:p>
            <a:pPr algn="just"/>
            <a:r>
              <a:rPr lang="en-US" sz="2400" b="1" dirty="0" smtClean="0"/>
              <a:t>        </a:t>
            </a:r>
            <a:r>
              <a:rPr lang="en-US" sz="2000" b="1" i="1" dirty="0" err="1" smtClean="0"/>
              <a:t>Azola</a:t>
            </a:r>
            <a:r>
              <a:rPr lang="en-US" sz="2000" b="1" dirty="0" smtClean="0"/>
              <a:t> (Aquatic fern) leaf associated with BGA </a:t>
            </a:r>
            <a:r>
              <a:rPr lang="en-US" sz="2000" b="1" i="1" dirty="0" smtClean="0"/>
              <a:t>Anabaena </a:t>
            </a:r>
            <a:r>
              <a:rPr lang="en-US" sz="2000" b="1" i="1" dirty="0" err="1" smtClean="0"/>
              <a:t>azollae</a:t>
            </a:r>
            <a:r>
              <a:rPr lang="en-US" sz="2000" b="1" i="1" dirty="0" smtClean="0"/>
              <a:t>.</a:t>
            </a:r>
          </a:p>
          <a:p>
            <a:pPr algn="just"/>
            <a:r>
              <a:rPr lang="en-US" sz="2000" b="1" i="1" dirty="0"/>
              <a:t> </a:t>
            </a:r>
            <a:r>
              <a:rPr lang="en-US" sz="2000" b="1" i="1" dirty="0" smtClean="0"/>
              <a:t>        </a:t>
            </a:r>
            <a:r>
              <a:rPr lang="en-US" sz="2000" b="1" dirty="0" err="1" smtClean="0"/>
              <a:t>Thallus</a:t>
            </a:r>
            <a:r>
              <a:rPr lang="en-US" sz="2000" b="1" dirty="0" smtClean="0"/>
              <a:t> </a:t>
            </a:r>
            <a:r>
              <a:rPr lang="en-US" sz="2000" b="1" dirty="0"/>
              <a:t>of </a:t>
            </a:r>
            <a:r>
              <a:rPr lang="en-US" sz="2000" b="1" i="1" dirty="0" err="1" smtClean="0"/>
              <a:t>Anthoceros</a:t>
            </a:r>
            <a:r>
              <a:rPr lang="en-US" sz="2000" b="1" dirty="0" smtClean="0"/>
              <a:t> (Bryophyte) associated with BGA </a:t>
            </a:r>
            <a:r>
              <a:rPr lang="en-US" sz="2000" b="1" i="1" dirty="0" err="1" smtClean="0"/>
              <a:t>Nostoc</a:t>
            </a:r>
            <a:r>
              <a:rPr lang="en-US" sz="2000" b="1" dirty="0" smtClean="0"/>
              <a:t>.</a:t>
            </a:r>
            <a:endParaRPr lang="en-US" sz="2000" b="1" i="1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4800600"/>
            <a:ext cx="2743200" cy="196130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4873629"/>
            <a:ext cx="2959875" cy="166546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38400" y="6477000"/>
            <a:ext cx="837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err="1" smtClean="0"/>
              <a:t>Nostoc</a:t>
            </a:r>
            <a:endParaRPr lang="en-IN" b="1" i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487" y="2530618"/>
            <a:ext cx="1640411" cy="122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381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3400" y="76200"/>
            <a:ext cx="838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smtClean="0">
                <a:solidFill>
                  <a:srgbClr val="C00000"/>
                </a:solidFill>
              </a:rPr>
              <a:t>(iii) Parasitic algae: </a:t>
            </a:r>
            <a:r>
              <a:rPr lang="en-US" sz="2400" b="1" dirty="0" smtClean="0"/>
              <a:t>Some algae Parasite on other plants.</a:t>
            </a:r>
          </a:p>
          <a:p>
            <a:pPr algn="just"/>
            <a:r>
              <a:rPr lang="en-US" sz="2400" b="1" dirty="0"/>
              <a:t> </a:t>
            </a:r>
            <a:r>
              <a:rPr lang="en-US" sz="2400" b="1" dirty="0" smtClean="0"/>
              <a:t>    e.g. </a:t>
            </a:r>
            <a:r>
              <a:rPr lang="en-US" sz="2400" b="1" i="1" dirty="0" err="1" smtClean="0"/>
              <a:t>Cephaleuros</a:t>
            </a:r>
            <a:r>
              <a:rPr lang="en-US" sz="2400" b="1" dirty="0" smtClean="0"/>
              <a:t> algae parasite on Tea &amp; Coffee plants causes rust disease.</a:t>
            </a:r>
            <a:endParaRPr lang="en-US" sz="24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905000"/>
            <a:ext cx="4052888" cy="288335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5245163"/>
            <a:ext cx="4307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Red rust caused by</a:t>
            </a:r>
            <a:r>
              <a:rPr lang="en-US" b="1" i="1" dirty="0" smtClean="0"/>
              <a:t> </a:t>
            </a:r>
            <a:r>
              <a:rPr lang="en-US" b="1" i="1" dirty="0" err="1" smtClean="0"/>
              <a:t>Cephaleuros</a:t>
            </a:r>
            <a:r>
              <a:rPr lang="en-US" b="1" i="1" dirty="0" smtClean="0"/>
              <a:t> </a:t>
            </a:r>
            <a:r>
              <a:rPr lang="en-US" b="1" i="1" dirty="0" err="1" smtClean="0"/>
              <a:t>parasiticus</a:t>
            </a:r>
            <a:endParaRPr lang="en-IN" b="1" i="1" dirty="0"/>
          </a:p>
        </p:txBody>
      </p:sp>
      <p:sp>
        <p:nvSpPr>
          <p:cNvPr id="4" name="Rectangle 3"/>
          <p:cNvSpPr/>
          <p:nvPr/>
        </p:nvSpPr>
        <p:spPr>
          <a:xfrm>
            <a:off x="4833333" y="5241456"/>
            <a:ext cx="43106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/>
              <a:t>Cephaleuros</a:t>
            </a:r>
            <a:r>
              <a:rPr lang="en-US" b="1" i="1" dirty="0"/>
              <a:t> </a:t>
            </a:r>
            <a:r>
              <a:rPr lang="en-US" b="1" i="1" dirty="0" err="1"/>
              <a:t>virescens</a:t>
            </a:r>
            <a:r>
              <a:rPr lang="en-US" b="1" i="1" dirty="0"/>
              <a:t> </a:t>
            </a:r>
            <a:r>
              <a:rPr lang="en-US" b="1" dirty="0"/>
              <a:t>(algal spot of coffee)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3333" y="1905000"/>
            <a:ext cx="4272966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72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3400" y="76200"/>
            <a:ext cx="83820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smtClean="0">
                <a:solidFill>
                  <a:srgbClr val="C00000"/>
                </a:solidFill>
              </a:rPr>
              <a:t>(iv) Thermal algae: </a:t>
            </a:r>
            <a:r>
              <a:rPr lang="en-US" sz="2400" b="1" dirty="0" smtClean="0"/>
              <a:t>Found on hot water spring (Temp. 70-85</a:t>
            </a:r>
            <a:r>
              <a:rPr lang="en-US" sz="2400" b="1" baseline="30000" dirty="0" smtClean="0"/>
              <a:t>0</a:t>
            </a:r>
            <a:r>
              <a:rPr lang="en-US" sz="2400" b="1" dirty="0" smtClean="0"/>
              <a:t>C).</a:t>
            </a:r>
          </a:p>
          <a:p>
            <a:pPr algn="just"/>
            <a:r>
              <a:rPr lang="en-US" sz="2400" b="1" dirty="0"/>
              <a:t> </a:t>
            </a:r>
            <a:r>
              <a:rPr lang="en-US" sz="2400" b="1" dirty="0" smtClean="0"/>
              <a:t>        e.g. </a:t>
            </a:r>
            <a:r>
              <a:rPr lang="en-US" sz="2400" b="1" i="1" dirty="0" smtClean="0"/>
              <a:t>BGA like </a:t>
            </a:r>
            <a:r>
              <a:rPr lang="en-US" sz="2400" b="1" i="1" dirty="0" err="1" smtClean="0"/>
              <a:t>Phormidium</a:t>
            </a:r>
            <a:r>
              <a:rPr lang="en-US" sz="2400" b="1" i="1" dirty="0" smtClean="0"/>
              <a:t>, </a:t>
            </a:r>
            <a:r>
              <a:rPr lang="en-US" sz="2400" b="1" i="1" dirty="0" err="1" smtClean="0"/>
              <a:t>Mastigocladus</a:t>
            </a:r>
            <a:r>
              <a:rPr lang="en-US" sz="2400" b="1" i="1" dirty="0" smtClean="0"/>
              <a:t> etc.</a:t>
            </a:r>
            <a:endParaRPr lang="en-US" sz="2400" b="1" dirty="0" smtClean="0"/>
          </a:p>
          <a:p>
            <a:pPr algn="just"/>
            <a:endParaRPr lang="en-US" sz="2400" b="1" dirty="0"/>
          </a:p>
          <a:p>
            <a:pPr algn="just"/>
            <a:endParaRPr lang="en-US" sz="2400" b="1" dirty="0" smtClean="0"/>
          </a:p>
          <a:p>
            <a:pPr algn="just"/>
            <a:endParaRPr lang="en-US" sz="2400" b="1" dirty="0"/>
          </a:p>
          <a:p>
            <a:pPr algn="just"/>
            <a:endParaRPr lang="en-US" sz="2400" b="1" dirty="0" smtClean="0"/>
          </a:p>
          <a:p>
            <a:pPr algn="just"/>
            <a:endParaRPr lang="en-US" sz="2400" b="1" dirty="0"/>
          </a:p>
          <a:p>
            <a:pPr algn="just"/>
            <a:endParaRPr lang="en-US" sz="2400" b="1" dirty="0" smtClean="0"/>
          </a:p>
          <a:p>
            <a:pPr algn="just"/>
            <a:r>
              <a:rPr lang="en-US" sz="2400" b="1" dirty="0" smtClean="0"/>
              <a:t>	</a:t>
            </a:r>
            <a:r>
              <a:rPr lang="en-US" b="1" dirty="0" smtClean="0"/>
              <a:t>	  Fig: </a:t>
            </a:r>
            <a:r>
              <a:rPr lang="en-US" b="1" i="1" dirty="0" err="1" smtClean="0"/>
              <a:t>Mastigocladus</a:t>
            </a:r>
            <a:r>
              <a:rPr lang="en-US" b="1" i="1" dirty="0" smtClean="0"/>
              <a:t> in Hot water spring</a:t>
            </a:r>
            <a:endParaRPr lang="en-US" sz="2400" b="1" dirty="0" smtClean="0"/>
          </a:p>
          <a:p>
            <a:pPr algn="just"/>
            <a:r>
              <a:rPr lang="en-US" sz="2400" b="1" dirty="0" smtClean="0">
                <a:solidFill>
                  <a:srgbClr val="C00000"/>
                </a:solidFill>
              </a:rPr>
              <a:t>(v) Cryptophytic </a:t>
            </a:r>
            <a:r>
              <a:rPr lang="en-US" sz="2400" b="1" dirty="0" err="1" smtClean="0">
                <a:solidFill>
                  <a:srgbClr val="C00000"/>
                </a:solidFill>
              </a:rPr>
              <a:t>Cryophytic</a:t>
            </a:r>
            <a:r>
              <a:rPr lang="en-US" sz="2400" b="1" dirty="0" smtClean="0">
                <a:solidFill>
                  <a:srgbClr val="C00000"/>
                </a:solidFill>
              </a:rPr>
              <a:t> algae: </a:t>
            </a:r>
            <a:r>
              <a:rPr lang="en-US" sz="2400" b="1" dirty="0" smtClean="0"/>
              <a:t>Some algae in ice &amp; snow of polar region.</a:t>
            </a:r>
          </a:p>
          <a:p>
            <a:pPr algn="just"/>
            <a:r>
              <a:rPr lang="en-US" sz="2400" b="1" dirty="0" smtClean="0"/>
              <a:t>        e.g. </a:t>
            </a:r>
            <a:r>
              <a:rPr lang="en-US" sz="2400" b="1" i="1" dirty="0" err="1" smtClean="0"/>
              <a:t>Chlamydomonas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nivalis</a:t>
            </a:r>
            <a:r>
              <a:rPr lang="en-US" sz="2400" b="1" i="1" dirty="0" smtClean="0"/>
              <a:t>, </a:t>
            </a:r>
            <a:r>
              <a:rPr lang="en-US" sz="2400" b="1" i="1" dirty="0" err="1" smtClean="0"/>
              <a:t>Scottiella</a:t>
            </a:r>
            <a:r>
              <a:rPr lang="en-US" sz="2400" b="1" i="1" dirty="0" smtClean="0"/>
              <a:t> sp.</a:t>
            </a:r>
            <a:r>
              <a:rPr lang="en-US" sz="2400" b="1" dirty="0" smtClean="0"/>
              <a:t> etc.</a:t>
            </a:r>
            <a:endParaRPr lang="en-US" sz="2400" b="1" i="1" dirty="0" smtClean="0"/>
          </a:p>
          <a:p>
            <a:pPr algn="just"/>
            <a:r>
              <a:rPr lang="en-US" sz="2400" b="1" i="1" dirty="0"/>
              <a:t>	</a:t>
            </a:r>
            <a:r>
              <a:rPr lang="en-US" sz="2400" b="1" i="1" dirty="0" smtClean="0"/>
              <a:t>        </a:t>
            </a:r>
            <a:endParaRPr lang="en-US" sz="2400" b="1" dirty="0" smtClean="0"/>
          </a:p>
          <a:p>
            <a:pPr algn="just"/>
            <a:endParaRPr lang="en-US" sz="24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887104"/>
            <a:ext cx="3145400" cy="2209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8942" y="3950815"/>
            <a:ext cx="2286000" cy="27767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4572000"/>
            <a:ext cx="2466975" cy="184785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828800" y="6403212"/>
            <a:ext cx="24477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/>
              <a:t>Chlamydomonas</a:t>
            </a:r>
            <a:r>
              <a:rPr lang="en-US" b="1" i="1" dirty="0"/>
              <a:t> </a:t>
            </a:r>
            <a:r>
              <a:rPr lang="en-US" b="1" i="1" dirty="0" err="1"/>
              <a:t>nivalis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275474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3400" y="76200"/>
            <a:ext cx="83820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smtClean="0">
                <a:solidFill>
                  <a:srgbClr val="C00000"/>
                </a:solidFill>
              </a:rPr>
              <a:t>(vi) </a:t>
            </a:r>
            <a:r>
              <a:rPr lang="en-US" sz="2400" b="1" dirty="0" err="1" smtClean="0">
                <a:solidFill>
                  <a:srgbClr val="C00000"/>
                </a:solidFill>
              </a:rPr>
              <a:t>Endophytic</a:t>
            </a:r>
            <a:r>
              <a:rPr lang="en-US" sz="2400" b="1" dirty="0" smtClean="0">
                <a:solidFill>
                  <a:srgbClr val="C00000"/>
                </a:solidFill>
              </a:rPr>
              <a:t> Algae:</a:t>
            </a:r>
            <a:r>
              <a:rPr lang="en-US" sz="2400" b="1" dirty="0" smtClean="0"/>
              <a:t> Some algae grow inside the plant body.</a:t>
            </a:r>
          </a:p>
          <a:p>
            <a:pPr algn="just"/>
            <a:r>
              <a:rPr lang="en-US" sz="2400" b="1" dirty="0" smtClean="0"/>
              <a:t>  e.g. </a:t>
            </a:r>
            <a:r>
              <a:rPr lang="en-US" sz="2400" b="1" i="1" dirty="0" err="1"/>
              <a:t>Azola</a:t>
            </a:r>
            <a:r>
              <a:rPr lang="en-US" sz="2400" b="1" dirty="0"/>
              <a:t> (Aquatic fern) leaf associated with BGA </a:t>
            </a:r>
            <a:r>
              <a:rPr lang="en-US" sz="2400" b="1" i="1" dirty="0"/>
              <a:t>Anabaena </a:t>
            </a:r>
            <a:r>
              <a:rPr lang="en-US" sz="2400" b="1" i="1" dirty="0" err="1"/>
              <a:t>azollae</a:t>
            </a:r>
            <a:r>
              <a:rPr lang="en-US" sz="2400" b="1" i="1" dirty="0" smtClean="0"/>
              <a:t>.</a:t>
            </a:r>
          </a:p>
          <a:p>
            <a:pPr algn="just"/>
            <a:endParaRPr lang="en-US" sz="2400" b="1" i="1" dirty="0"/>
          </a:p>
          <a:p>
            <a:pPr algn="just"/>
            <a:endParaRPr lang="en-US" sz="2400" b="1" i="1" dirty="0" smtClean="0"/>
          </a:p>
          <a:p>
            <a:pPr algn="just"/>
            <a:endParaRPr lang="en-US" sz="2400" b="1" i="1" dirty="0"/>
          </a:p>
          <a:p>
            <a:pPr algn="just"/>
            <a:endParaRPr lang="en-US" sz="2400" b="1" i="1" dirty="0" smtClean="0"/>
          </a:p>
          <a:p>
            <a:pPr algn="just"/>
            <a:endParaRPr lang="en-US" sz="2400" b="1" i="1" dirty="0"/>
          </a:p>
          <a:p>
            <a:pPr algn="just"/>
            <a:r>
              <a:rPr lang="en-US" sz="2400" b="1" i="1" dirty="0"/>
              <a:t>       </a:t>
            </a:r>
            <a:r>
              <a:rPr lang="en-US" sz="2400" b="1" dirty="0" err="1"/>
              <a:t>Thallus</a:t>
            </a:r>
            <a:r>
              <a:rPr lang="en-US" sz="2400" b="1" dirty="0"/>
              <a:t> of </a:t>
            </a:r>
            <a:r>
              <a:rPr lang="en-US" sz="2400" b="1" i="1" dirty="0" err="1"/>
              <a:t>Anthoceros</a:t>
            </a:r>
            <a:r>
              <a:rPr lang="en-US" sz="2400" b="1" dirty="0"/>
              <a:t> (Bryophyte) associated with BGA </a:t>
            </a:r>
            <a:r>
              <a:rPr lang="en-US" sz="2400" b="1" i="1" dirty="0" err="1"/>
              <a:t>Nostoc</a:t>
            </a:r>
            <a:r>
              <a:rPr lang="en-US" sz="2400" b="1" dirty="0" smtClean="0"/>
              <a:t>.</a:t>
            </a:r>
          </a:p>
          <a:p>
            <a:pPr algn="just"/>
            <a:endParaRPr lang="en-US" sz="2400" b="1" dirty="0"/>
          </a:p>
          <a:p>
            <a:pPr algn="just"/>
            <a:r>
              <a:rPr lang="en-US" sz="2400" b="1" dirty="0" smtClean="0">
                <a:solidFill>
                  <a:srgbClr val="C00000"/>
                </a:solidFill>
              </a:rPr>
              <a:t>(vii) Endozoic algae:</a:t>
            </a:r>
            <a:r>
              <a:rPr lang="en-US" sz="2400" b="1" dirty="0" smtClean="0"/>
              <a:t> Some algae grow inside the body of animal.</a:t>
            </a:r>
          </a:p>
          <a:p>
            <a:pPr algn="just"/>
            <a:r>
              <a:rPr lang="en-US" sz="2400" b="1" dirty="0" smtClean="0"/>
              <a:t>e.g. Chlorella +</a:t>
            </a:r>
            <a:r>
              <a:rPr lang="en-US" sz="2400" b="1" dirty="0" err="1" smtClean="0"/>
              <a:t>nt</a:t>
            </a:r>
            <a:r>
              <a:rPr lang="en-US" sz="2400" b="1" dirty="0" smtClean="0"/>
              <a:t> inside Hydra and Sponges.</a:t>
            </a:r>
            <a:endParaRPr lang="en-US" sz="24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838200"/>
            <a:ext cx="3581400" cy="217863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68"/>
          <a:stretch/>
        </p:blipFill>
        <p:spPr>
          <a:xfrm>
            <a:off x="2843282" y="4969847"/>
            <a:ext cx="2127642" cy="161840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561767" y="6557968"/>
            <a:ext cx="26906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Chlorella +</a:t>
            </a:r>
            <a:r>
              <a:rPr lang="en-US" b="1" dirty="0" err="1"/>
              <a:t>nt</a:t>
            </a:r>
            <a:r>
              <a:rPr lang="en-US" b="1" dirty="0"/>
              <a:t> inside Hydra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95924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2227</TotalTime>
  <Words>405</Words>
  <Application>Microsoft Office PowerPoint</Application>
  <PresentationFormat>On-screen Show (4:3)</PresentationFormat>
  <Paragraphs>89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 Trilok Kumar</dc:creator>
  <cp:lastModifiedBy>SB</cp:lastModifiedBy>
  <cp:revision>252</cp:revision>
  <dcterms:created xsi:type="dcterms:W3CDTF">2006-08-16T00:00:00Z</dcterms:created>
  <dcterms:modified xsi:type="dcterms:W3CDTF">2026-06-22T12:50:37Z</dcterms:modified>
</cp:coreProperties>
</file>